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32"/>
  </p:notesMasterIdLst>
  <p:handoutMasterIdLst>
    <p:handoutMasterId r:id="rId33"/>
  </p:handoutMasterIdLst>
  <p:sldIdLst>
    <p:sldId id="257" r:id="rId4"/>
    <p:sldId id="374" r:id="rId5"/>
    <p:sldId id="375" r:id="rId6"/>
    <p:sldId id="376" r:id="rId7"/>
    <p:sldId id="393" r:id="rId8"/>
    <p:sldId id="377" r:id="rId9"/>
    <p:sldId id="378" r:id="rId10"/>
    <p:sldId id="379" r:id="rId11"/>
    <p:sldId id="400" r:id="rId12"/>
    <p:sldId id="380" r:id="rId13"/>
    <p:sldId id="392" r:id="rId14"/>
    <p:sldId id="381" r:id="rId15"/>
    <p:sldId id="382" r:id="rId16"/>
    <p:sldId id="383" r:id="rId17"/>
    <p:sldId id="395" r:id="rId18"/>
    <p:sldId id="396" r:id="rId19"/>
    <p:sldId id="398" r:id="rId20"/>
    <p:sldId id="397" r:id="rId21"/>
    <p:sldId id="384" r:id="rId22"/>
    <p:sldId id="385" r:id="rId23"/>
    <p:sldId id="386" r:id="rId24"/>
    <p:sldId id="387" r:id="rId25"/>
    <p:sldId id="388" r:id="rId26"/>
    <p:sldId id="402" r:id="rId27"/>
    <p:sldId id="403" r:id="rId28"/>
    <p:sldId id="389" r:id="rId29"/>
    <p:sldId id="404" r:id="rId30"/>
    <p:sldId id="4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E7FD"/>
    <a:srgbClr val="40BAD2"/>
    <a:srgbClr val="27B7CB"/>
    <a:srgbClr val="23A5B7"/>
    <a:srgbClr val="29E9E0"/>
    <a:srgbClr val="57D3FF"/>
    <a:srgbClr val="B6DCE8"/>
    <a:srgbClr val="9FE6FF"/>
    <a:srgbClr val="37CBFF"/>
    <a:srgbClr val="19C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 autoAdjust="0"/>
    <p:restoredTop sz="94648" autoAdjust="0"/>
  </p:normalViewPr>
  <p:slideViewPr>
    <p:cSldViewPr snapToGrid="0">
      <p:cViewPr varScale="1">
        <p:scale>
          <a:sx n="101" d="100"/>
          <a:sy n="101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04"/>
    </p:cViewPr>
  </p:sorterViewPr>
  <p:notesViewPr>
    <p:cSldViewPr snapToGrid="0">
      <p:cViewPr varScale="1">
        <p:scale>
          <a:sx n="67" d="100"/>
          <a:sy n="67" d="100"/>
        </p:scale>
        <p:origin x="331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ustomXml" Target="../customXml/item2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0F24F0-5E29-CB54-B47E-1B31C1EE6A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AB71B5-17D1-7784-7AF6-EDEB5E5ED8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317E1-A094-476B-9208-7DDEB94BEA01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FA51-AEA4-42F3-CC80-F113BAC55C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24B79-5B68-A219-05B1-44E9DCF96B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31144-D6B2-4188-9A76-1F4C7F19DA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549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F63ED-86AA-4B1C-A1BC-7DDEA66EA815}" type="datetimeFigureOut">
              <a:rPr lang="en-GB" smtClean="0"/>
              <a:t>23/02/2023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5A36F-B619-4070-808D-C2231ED020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60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A36F-B619-4070-808D-C2231ED0204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24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07E5F-422C-287A-98D1-EE66A5315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71C61-2F32-2FC7-E889-E95C654FA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4181C-5357-FF2B-7989-682A8AD3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00895-A3CD-07FC-D68C-A6196C14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49BBB-AE7F-5FA8-498E-2DAC11D37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41417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0D7A1-F5F3-5AC6-D6F3-8444A7DE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4DFAD-0364-D346-7A36-D2D8F8E1B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18691-196E-C806-D98D-1146000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24D30-C76D-4907-1887-103B29332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FD3E-2BEE-5594-A37D-C49C2ED3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7909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8EB81-F7C3-91EC-2662-0841CBE49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09020-E0EF-F695-C302-270295457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3266F-B857-8D01-E3BA-C1909720B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0CD16-F100-DDF7-6507-E51EFEDB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5D9C2-9B10-1ECA-3C33-7CA7DB5D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24495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07E5F-422C-287A-98D1-EE66A5315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71C61-2F32-2FC7-E889-E95C654FA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4181C-5357-FF2B-7989-682A8AD3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00895-A3CD-07FC-D68C-A6196C14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49BBB-AE7F-5FA8-498E-2DAC11D37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459618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FFF2-5009-948C-A713-170C8AFAA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FB3F7-915F-DB35-84EF-C472EFFC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5D58D-244D-C729-EF99-103773C3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AF22-A556-4389-6BD8-BFF960C64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DB7B9-8E30-3B02-1196-7AEAC454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8871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8D38-D36E-211B-B1D0-077EA198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43030-D3AC-CEB4-2705-4C41E967E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78636-2AEA-9189-D301-26678E58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E5CCD-87D9-FEAF-49DA-D9E6F3250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C5806-C8D8-0C83-BBF3-A5675854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05350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96D0-C29E-CB0A-65EA-97C3B6EF2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71560-3F67-6293-09E9-F60B3F49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7F3E8-6619-EDAA-BD12-5D3FF7188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03283-09E7-796C-A1CD-04D5D2C3D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9AD75-C756-DC75-FF90-FFB6A4F60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5B70E-18E9-EC13-5EA9-431A9D9F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87888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67C5-8B06-64EC-829A-1B9E594E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66283-E972-9BB4-74F5-F1F19254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178BF-EFBC-D768-47DA-A644EA5F3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F1DC8-A1A5-9A37-10DD-C5296412F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139A2-83A0-0A98-8BAF-FD8D24E03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46528C-3656-5C69-DCC0-02CAFE6A3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BDCA21-D981-30A5-1ECC-90391E697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25A932-F605-9268-3AE5-1F76371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4242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E5AE0-903E-A833-E572-E2F810B4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E5E431-3BB6-BEC8-F7F0-BA013659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26FC2-B60A-8E6D-120F-A16A88CC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FD7C67-ECCE-3A25-C162-29F2BD3B7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57108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119B42-AFF5-60C9-ECB9-DB3DC5FC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F257C2-42C3-0747-0F5D-5AD71DF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66CC4-9F3F-7A29-8B30-36105D0EE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06068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D3913-E0B4-5253-9E08-1C4D3156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5A6F1-5F40-DC0A-FE66-1FBD3B114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49EE1-D3CC-8BA1-7159-DBAAB1891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CE2ED-A7E0-7C4F-B1DB-AFB102D02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9879E-B930-898F-A594-E9B63AC7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5EF32-59E3-C622-7F2D-C626EE15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28601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FFF2-5009-948C-A713-170C8AFAA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FB3F7-915F-DB35-84EF-C472EFFC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buClr>
                <a:srgbClr val="00B0F0"/>
              </a:buClr>
              <a:defRPr sz="2800"/>
            </a:lvl4pPr>
            <a:lvl5pPr>
              <a:buClr>
                <a:srgbClr val="00B0F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5D58D-244D-C729-EF99-103773C3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AF22-A556-4389-6BD8-BFF960C64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DB7B9-8E30-3B02-1196-7AEAC454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5E93AA-8EEA-6458-CAB4-D97AD7BDB823}"/>
              </a:ext>
            </a:extLst>
          </p:cNvPr>
          <p:cNvSpPr/>
          <p:nvPr userDrawn="1"/>
        </p:nvSpPr>
        <p:spPr>
          <a:xfrm>
            <a:off x="0" y="68811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56BE29-5F40-1B8C-D309-16451CAE1B26}"/>
              </a:ext>
            </a:extLst>
          </p:cNvPr>
          <p:cNvSpPr txBox="1">
            <a:spLocks/>
          </p:cNvSpPr>
          <p:nvPr userDrawn="1"/>
        </p:nvSpPr>
        <p:spPr>
          <a:xfrm>
            <a:off x="1225403" y="1163106"/>
            <a:ext cx="7007502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Objectives</a:t>
            </a:r>
            <a:endParaRPr lang="en-GB" sz="8800" dirty="0">
              <a:solidFill>
                <a:schemeClr val="bg1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53238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804B6-8CE6-7312-9D31-95E507996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50722-E24C-D28A-FBF2-0DA044260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69D55-B2C1-8161-40BC-C1735A8F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2559D-9FEE-57AC-0A17-86A83213C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50023-5516-288C-82A9-9249A146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CB649-4CA8-A0AD-75CC-6E5DD3E5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00165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0D7A1-F5F3-5AC6-D6F3-8444A7DE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4DFAD-0364-D346-7A36-D2D8F8E1B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18691-196E-C806-D98D-1146000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24D30-C76D-4907-1887-103B29332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FD3E-2BEE-5594-A37D-C49C2ED3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699532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8EB81-F7C3-91EC-2662-0841CBE49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09020-E0EF-F695-C302-270295457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3266F-B857-8D01-E3BA-C1909720B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0CD16-F100-DDF7-6507-E51EFEDB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5D9C2-9B10-1ECA-3C33-7CA7DB5D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27939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07E5F-422C-287A-98D1-EE66A5315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71C61-2F32-2FC7-E889-E95C654FA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4181C-5357-FF2B-7989-682A8AD3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80F72-AEFD-4985-9F22-A6FDE925D5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00895-A3CD-07FC-D68C-A6196C14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49BBB-AE7F-5FA8-498E-2DAC11D37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41A22-635D-4EC6-B26B-7D2EB8555C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23002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FFF2-5009-948C-A713-170C8AFAA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FB3F7-915F-DB35-84EF-C472EFFC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5D58D-244D-C729-EF99-103773C3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80F72-AEFD-4985-9F22-A6FDE925D5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AF22-A556-4389-6BD8-BFF960C64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DB7B9-8E30-3B02-1196-7AEAC454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41A22-635D-4EC6-B26B-7D2EB8555C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40689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8D38-D36E-211B-B1D0-077EA198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43030-D3AC-CEB4-2705-4C41E967E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78636-2AEA-9189-D301-26678E58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80F72-AEFD-4985-9F22-A6FDE925D5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E5CCD-87D9-FEAF-49DA-D9E6F3250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C5806-C8D8-0C83-BBF3-A5675854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41A22-635D-4EC6-B26B-7D2EB8555C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78299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96D0-C29E-CB0A-65EA-97C3B6EF2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71560-3F67-6293-09E9-F60B3F49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7F3E8-6619-EDAA-BD12-5D3FF7188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03283-09E7-796C-A1CD-04D5D2C3D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80F72-AEFD-4985-9F22-A6FDE925D5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9AD75-C756-DC75-FF90-FFB6A4F60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5B70E-18E9-EC13-5EA9-431A9D9F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41A22-635D-4EC6-B26B-7D2EB8555C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91882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67C5-8B06-64EC-829A-1B9E594E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66283-E972-9BB4-74F5-F1F19254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178BF-EFBC-D768-47DA-A644EA5F3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F1DC8-A1A5-9A37-10DD-C5296412F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139A2-83A0-0A98-8BAF-FD8D24E03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46528C-3656-5C69-DCC0-02CAFE6A3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80F72-AEFD-4985-9F22-A6FDE925D5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BDCA21-D981-30A5-1ECC-90391E697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25A932-F605-9268-3AE5-1F76371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41A22-635D-4EC6-B26B-7D2EB8555C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12710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E5AE0-903E-A833-E572-E2F810B4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E5E431-3BB6-BEC8-F7F0-BA013659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80F72-AEFD-4985-9F22-A6FDE925D5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26FC2-B60A-8E6D-120F-A16A88CC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FD7C67-ECCE-3A25-C162-29F2BD3B7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41A22-635D-4EC6-B26B-7D2EB8555C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6428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119B42-AFF5-60C9-ECB9-DB3DC5FC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80F72-AEFD-4985-9F22-A6FDE925D5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F257C2-42C3-0747-0F5D-5AD71DF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66CC4-9F3F-7A29-8B30-36105D0EE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41A22-635D-4EC6-B26B-7D2EB8555C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32672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8D38-D36E-211B-B1D0-077EA198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43030-D3AC-CEB4-2705-4C41E967E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78636-2AEA-9189-D301-26678E581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E5CCD-87D9-FEAF-49DA-D9E6F3250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C5806-C8D8-0C83-BBF3-A5675854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128807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D3913-E0B4-5253-9E08-1C4D3156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5A6F1-5F40-DC0A-FE66-1FBD3B114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49EE1-D3CC-8BA1-7159-DBAAB1891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CE2ED-A7E0-7C4F-B1DB-AFB102D02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80F72-AEFD-4985-9F22-A6FDE925D5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9879E-B930-898F-A594-E9B63AC7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5EF32-59E3-C622-7F2D-C626EE15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41A22-635D-4EC6-B26B-7D2EB8555C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76086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804B6-8CE6-7312-9D31-95E507996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50722-E24C-D28A-FBF2-0DA044260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69D55-B2C1-8161-40BC-C1735A8F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2559D-9FEE-57AC-0A17-86A83213C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80F72-AEFD-4985-9F22-A6FDE925D5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50023-5516-288C-82A9-9249A146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CB649-4CA8-A0AD-75CC-6E5DD3E5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41A22-635D-4EC6-B26B-7D2EB8555C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226967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0D7A1-F5F3-5AC6-D6F3-8444A7DE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4DFAD-0364-D346-7A36-D2D8F8E1B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18691-196E-C806-D98D-1146000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80F72-AEFD-4985-9F22-A6FDE925D5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24D30-C76D-4907-1887-103B29332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FD3E-2BEE-5594-A37D-C49C2ED3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41A22-635D-4EC6-B26B-7D2EB8555C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98839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8EB81-F7C3-91EC-2662-0841CBE49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09020-E0EF-F695-C302-270295457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3266F-B857-8D01-E3BA-C1909720B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80F72-AEFD-4985-9F22-A6FDE925D5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0CD16-F100-DDF7-6507-E51EFEDB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5D9C2-9B10-1ECA-3C33-7CA7DB5D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41A22-635D-4EC6-B26B-7D2EB8555C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7496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F96D0-C29E-CB0A-65EA-97C3B6EF2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71560-3F67-6293-09E9-F60B3F49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7F3E8-6619-EDAA-BD12-5D3FF7188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03283-09E7-796C-A1CD-04D5D2C3D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9AD75-C756-DC75-FF90-FFB6A4F60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5B70E-18E9-EC13-5EA9-431A9D9F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74658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67C5-8B06-64EC-829A-1B9E594E1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66283-E972-9BB4-74F5-F1F19254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178BF-EFBC-D768-47DA-A644EA5F3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F1DC8-A1A5-9A37-10DD-C5296412F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139A2-83A0-0A98-8BAF-FD8D24E03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46528C-3656-5C69-DCC0-02CAFE6A3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BDCA21-D981-30A5-1ECC-90391E697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25A932-F605-9268-3AE5-1F76371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59207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E5AE0-903E-A833-E572-E2F810B4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E5E431-3BB6-BEC8-F7F0-BA013659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26FC2-B60A-8E6D-120F-A16A88CC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FD7C67-ECCE-3A25-C162-29F2BD3B7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83440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119B42-AFF5-60C9-ECB9-DB3DC5FC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F257C2-42C3-0747-0F5D-5AD71DF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66CC4-9F3F-7A29-8B30-36105D0EE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21473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D3913-E0B4-5253-9E08-1C4D3156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5A6F1-5F40-DC0A-FE66-1FBD3B114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49EE1-D3CC-8BA1-7159-DBAAB1891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CE2ED-A7E0-7C4F-B1DB-AFB102D02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9879E-B930-898F-A594-E9B63AC7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5EF32-59E3-C622-7F2D-C626EE15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56199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804B6-8CE6-7312-9D31-95E507996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850722-E24C-D28A-FBF2-0DA044260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69D55-B2C1-8161-40BC-C1735A8F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2559D-9FEE-57AC-0A17-86A83213C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50023-5516-288C-82A9-9249A146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CB649-4CA8-A0AD-75CC-6E5DD3E5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88855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62104B-0A01-E84B-1DA8-9B195E6B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A26C1-2854-C9BB-E2ED-701DCE5FE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E8FF7-7DF4-22C5-8C10-B1E169A19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BEFE3-E080-B910-C536-8E4A34B39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F120B-BD12-657D-B70C-DED4E571C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65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62104B-0A01-E84B-1DA8-9B195E6B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A26C1-2854-C9BB-E2ED-701DCE5FE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E8FF7-7DF4-22C5-8C10-B1E169A19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80F72-AEFD-4985-9F22-A6FDE925D525}" type="datetimeFigureOut">
              <a:rPr lang="en-GB" smtClean="0"/>
              <a:t>23/02/2023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BEFE3-E080-B910-C536-8E4A34B39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F120B-BD12-657D-B70C-DED4E571C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41A22-635D-4EC6-B26B-7D2EB8555C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317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62104B-0A01-E84B-1DA8-9B195E6B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A26C1-2854-C9BB-E2ED-701DCE5FE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E8FF7-7DF4-22C5-8C10-B1E169A19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80F72-AEFD-4985-9F22-A6FDE925D5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23/02/2023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BEFE3-E080-B910-C536-8E4A34B39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F120B-BD12-657D-B70C-DED4E571C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41A22-635D-4EC6-B26B-7D2EB8555C2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23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384279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11E1D-D73D-4090-8016-BAA05E221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636" y="4520125"/>
            <a:ext cx="9614145" cy="952798"/>
          </a:xfrm>
        </p:spPr>
        <p:txBody>
          <a:bodyPr>
            <a:noAutofit/>
          </a:bodyPr>
          <a:lstStyle/>
          <a:p>
            <a:pPr algn="l"/>
            <a:r>
              <a:rPr lang="en-GB" sz="5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UWLA and The Unified Water Label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18C8BA1-066A-45E7-9046-D4A0BA948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15" y="963643"/>
            <a:ext cx="4789994" cy="1401073"/>
          </a:xfrm>
          <a:prstGeom prst="rect">
            <a:avLst/>
          </a:prstGeom>
        </p:spPr>
      </p:pic>
      <p:pic>
        <p:nvPicPr>
          <p:cNvPr id="6" name="wings-of-liberty-21761">
            <a:hlinkClick r:id="" action="ppaction://media"/>
            <a:extLst>
              <a:ext uri="{FF2B5EF4-FFF2-40B4-BE49-F238E27FC236}">
                <a16:creationId xmlns:a16="http://schemas.microsoft.com/office/drawing/2014/main" id="{12500E50-D8EF-6C5F-8E97-70D19DC126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250"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08643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" objId="10"/>
        <p14:playEvt time="43" objId="9"/>
        <p14:playEvt time="43" objId="8"/>
        <p14:playEvt time="43" objId="5"/>
        <p14:playEvt time="43" objId="4"/>
        <p14:playEvt time="6695" objId="6"/>
        <p14:stopEvt time="1059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68811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1225403" y="1525532"/>
            <a:ext cx="8924437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Our aims and objectives are for: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1225403" y="3268332"/>
            <a:ext cx="9395713" cy="3090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1875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More water using bathroom products that deliver on performance whilst providing consumers with sustainable products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1875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Companies to make use of informative literature to promote the UWL, and gain a competitive advantage</a:t>
            </a:r>
            <a:endParaRPr lang="en-GB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businesses involved in specifying, installing or selling water using products to promote UWL products to their customers </a:t>
            </a:r>
          </a:p>
          <a:p>
            <a:pPr marL="342900" indent="-342900"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Governments pointing to UWL in Directives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68773"/>
      </p:ext>
    </p:extLst>
  </p:cSld>
  <p:clrMapOvr>
    <a:masterClrMapping/>
  </p:clrMapOvr>
  <p:transition spd="slow" advClick="0" advTm="14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B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E06888-B00E-46F1-21C5-71AB56C72BE2}"/>
              </a:ext>
            </a:extLst>
          </p:cNvPr>
          <p:cNvSpPr txBox="1"/>
          <p:nvPr/>
        </p:nvSpPr>
        <p:spPr>
          <a:xfrm>
            <a:off x="2426225" y="2221426"/>
            <a:ext cx="7501596" cy="3128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2400"/>
              </a:spcAft>
              <a:buClr>
                <a:srgbClr val="00B0F0"/>
              </a:buClr>
            </a:pPr>
            <a:r>
              <a:rPr lang="en-GB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Organic market transformation already taking place aligning with circular economy goals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667537"/>
      </p:ext>
    </p:extLst>
  </p:cSld>
  <p:clrMapOvr>
    <a:masterClrMapping/>
  </p:clrMapOvr>
  <p:transition spd="slow" advClick="0" advTm="6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68811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1225403" y="1163106"/>
            <a:ext cx="7007502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Why:</a:t>
            </a:r>
            <a:endParaRPr lang="en-GB" sz="8800" dirty="0">
              <a:solidFill>
                <a:schemeClr val="bg1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1225403" y="3809081"/>
            <a:ext cx="9395713" cy="2018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 scarcity is real and life depends on water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bathroom industry has an important role to lead on the promotion of water and energy efficient products 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612883"/>
      </p:ext>
    </p:extLst>
  </p:cSld>
  <p:clrMapOvr>
    <a:masterClrMapping/>
  </p:clrMapOvr>
  <p:transition spd="slow" advClick="0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68811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1225402" y="1564489"/>
            <a:ext cx="9027307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UWLA activities are focussed on: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1368743" y="3559042"/>
            <a:ext cx="9395713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Improving visibility 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Raising awareness 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Increasing registrations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Influencing government decisions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92070"/>
      </p:ext>
    </p:extLst>
  </p:cSld>
  <p:clrMapOvr>
    <a:masterClrMapping/>
  </p:clrMapOvr>
  <p:transition spd="slow" advClick="0" advTm="7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68811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1145392" y="1369204"/>
            <a:ext cx="9027307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UWLA offers a full suite of marketing material that includes: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1145392" y="3336403"/>
            <a:ext cx="9395713" cy="3138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15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Fact sheets 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Posters 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Flyers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Point of sale for products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media posts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 for schools – education starts from grass roots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41512"/>
      </p:ext>
    </p:extLst>
  </p:cSld>
  <p:clrMapOvr>
    <a:masterClrMapping/>
  </p:clrMapOvr>
  <p:transition spd="slow" advClick="0" advTm="8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A253DB2-62FC-4050-DDE8-85DE1EDF0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14" y="167398"/>
            <a:ext cx="4735362" cy="6494005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A1266A0-7240-EAD6-4746-6AD19C54E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23" y="167398"/>
            <a:ext cx="4591262" cy="64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67648"/>
      </p:ext>
    </p:extLst>
  </p:cSld>
  <p:clrMapOvr>
    <a:masterClrMapping/>
  </p:clrMapOvr>
  <p:transition spd="slow" advClick="0" advTm="9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58691D2-4970-79E5-B3E1-6CB3B0BFCB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 r="23809"/>
          <a:stretch/>
        </p:blipFill>
        <p:spPr>
          <a:xfrm>
            <a:off x="5869800" y="147658"/>
            <a:ext cx="5805715" cy="65626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FC41E-9517-69F9-120D-7EA6361A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85" y="147659"/>
            <a:ext cx="4684294" cy="656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27503"/>
      </p:ext>
    </p:extLst>
  </p:cSld>
  <p:clrMapOvr>
    <a:masterClrMapping/>
  </p:clrMapOvr>
  <p:transition spd="slow" advClick="0" advTm="8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2E272523-48C3-1E54-8EAD-AB420FC1B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4" y="705757"/>
            <a:ext cx="5446486" cy="5446486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969F1D7-67A7-ABC3-8493-FC3E284F1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29" y="705756"/>
            <a:ext cx="5446487" cy="544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32417"/>
      </p:ext>
    </p:extLst>
  </p:cSld>
  <p:clrMapOvr>
    <a:masterClrMapping/>
  </p:clrMapOvr>
  <p:transition spd="slow" advClick="0" advTm="8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7E4C8EB-C30D-BD20-07EB-CD3751927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4251" y="277251"/>
            <a:ext cx="6303498" cy="63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18902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5153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2302397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1133962" y="3001609"/>
            <a:ext cx="8947298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UWLA reaches out beyond the bathroom industry to include:</a:t>
            </a:r>
          </a:p>
        </p:txBody>
      </p:sp>
    </p:spTree>
    <p:extLst>
      <p:ext uri="{BB962C8B-B14F-4D97-AF65-F5344CB8AC3E}">
        <p14:creationId xmlns:p14="http://schemas.microsoft.com/office/powerpoint/2010/main" val="1047193307"/>
      </p:ext>
    </p:extLst>
  </p:cSld>
  <p:clrMapOvr>
    <a:masterClrMapping/>
  </p:clrMapOvr>
  <p:transition spd="slow" advClick="0" advTm="3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68811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1225403" y="1163106"/>
            <a:ext cx="7007502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The UWLA is a:</a:t>
            </a:r>
            <a:endParaRPr lang="en-GB" sz="8800" dirty="0">
              <a:solidFill>
                <a:schemeClr val="bg1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1368743" y="3666646"/>
            <a:ext cx="9395713" cy="2045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Legal body that hosts the Unified Water Label - UWL </a:t>
            </a:r>
            <a:b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Voluntary industry initiative to label water using bathroom products across Europe </a:t>
            </a:r>
          </a:p>
        </p:txBody>
      </p:sp>
    </p:spTree>
    <p:extLst>
      <p:ext uri="{BB962C8B-B14F-4D97-AF65-F5344CB8AC3E}">
        <p14:creationId xmlns:p14="http://schemas.microsoft.com/office/powerpoint/2010/main" val="3919048978"/>
      </p:ext>
    </p:extLst>
  </p:cSld>
  <p:clrMapOvr>
    <a:masterClrMapping/>
  </p:clrMapOvr>
  <p:transition spd="slow" advClick="0" advTm="5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holding up a book&#10;&#10;Description automatically generated with low confidence">
            <a:extLst>
              <a:ext uri="{FF2B5EF4-FFF2-40B4-BE49-F238E27FC236}">
                <a16:creationId xmlns:a16="http://schemas.microsoft.com/office/drawing/2014/main" id="{E6855696-3F73-4623-E279-CCCE71A1D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" r="691"/>
          <a:stretch/>
        </p:blipFill>
        <p:spPr>
          <a:xfrm>
            <a:off x="6817336" y="372354"/>
            <a:ext cx="4802403" cy="6494235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6DE16B4-B01A-6F9E-C8FD-8502BA53AE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4900" r="14198" b="30761"/>
          <a:stretch/>
        </p:blipFill>
        <p:spPr>
          <a:xfrm>
            <a:off x="572261" y="372355"/>
            <a:ext cx="5051299" cy="61610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192534-B303-6E4C-E79C-0E0533FF3FF3}"/>
              </a:ext>
            </a:extLst>
          </p:cNvPr>
          <p:cNvSpPr/>
          <p:nvPr/>
        </p:nvSpPr>
        <p:spPr>
          <a:xfrm>
            <a:off x="0" y="4969210"/>
            <a:ext cx="10450069" cy="1897380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572261" y="5075476"/>
            <a:ext cx="9711222" cy="1672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primary schools to encourage children to learn about environmental issues and to think about the consequences of their choices and behaviours.  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schools packs help young people to understand the need to use water wisely and the link between water and energy efficiency.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352226"/>
      </p:ext>
    </p:extLst>
  </p:cSld>
  <p:clrMapOvr>
    <a:masterClrMapping/>
  </p:clrMapOvr>
  <p:transition spd="slow" advClick="0" advTm="8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E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CAEB3A80-ABD1-8650-40CB-482D66BC5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040"/>
            <a:ext cx="14862511" cy="7178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192534-B303-6E4C-E79C-0E0533FF3FF3}"/>
              </a:ext>
            </a:extLst>
          </p:cNvPr>
          <p:cNvSpPr/>
          <p:nvPr/>
        </p:nvSpPr>
        <p:spPr>
          <a:xfrm>
            <a:off x="0" y="5625296"/>
            <a:ext cx="10450069" cy="1232704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869719" y="5962276"/>
            <a:ext cx="9305545" cy="558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Ben Keene global environmentalist champions the UWL</a:t>
            </a:r>
            <a:endParaRPr lang="en-GB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803768"/>
      </p:ext>
    </p:extLst>
  </p:cSld>
  <p:clrMapOvr>
    <a:masterClrMapping/>
  </p:clrMapOvr>
  <p:transition spd="slow" advClick="0" advTm="4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58618A2D-26EF-6D1A-3A32-B33349ED9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 t="22161" r="29610" b="22945"/>
          <a:stretch/>
        </p:blipFill>
        <p:spPr>
          <a:xfrm>
            <a:off x="5841464" y="2858872"/>
            <a:ext cx="5107523" cy="39135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68811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1243013" y="1601074"/>
            <a:ext cx="9027307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The UWLA is supported by Trade Association partnerships across Europe that includes: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F8ED013-A227-B654-555B-06BA6E398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3189954"/>
            <a:ext cx="593329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338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338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338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338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338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338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338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338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3383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8388" algn="l"/>
              </a:tabLst>
            </a:pP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AGRIVAL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Spain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8388" algn="l"/>
              </a:tabLst>
            </a:pP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AVR	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Italy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8388" algn="l"/>
              </a:tabLst>
            </a:pPr>
            <a:r>
              <a:rPr kumimoji="0" lang="en-GB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Assobagno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Italy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8388" algn="l"/>
              </a:tabLst>
            </a:pPr>
            <a:r>
              <a:rPr kumimoji="0" lang="en-GB" altLang="en-US" sz="2400" b="0" i="1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Ceramica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Confindustria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Italy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8388" algn="l"/>
              </a:tabLst>
            </a:pPr>
            <a:r>
              <a:rPr kumimoji="0" lang="en-GB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Pomsad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Turkey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8388" algn="l"/>
              </a:tabLst>
            </a:pPr>
            <a:r>
              <a:rPr kumimoji="0" lang="en-GB" altLang="en-US" sz="2400" b="0" i="1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Keramverband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Germany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8388" algn="l"/>
              </a:tabLst>
            </a:pPr>
            <a:r>
              <a:rPr kumimoji="0" lang="en-GB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IGBC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Ireland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8388" algn="l"/>
              </a:tabLst>
            </a:pPr>
            <a:r>
              <a:rPr lang="en-GB" altLang="en-US" sz="24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BMA</a:t>
            </a:r>
            <a:r>
              <a:rPr lang="en-GB" altLang="en-US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UK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8388" algn="l"/>
              </a:tabLst>
            </a:pP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Anqip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Portugal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58B26E-A18B-1407-0AF0-EFBB160E27E9}"/>
              </a:ext>
            </a:extLst>
          </p:cNvPr>
          <p:cNvSpPr txBox="1"/>
          <p:nvPr/>
        </p:nvSpPr>
        <p:spPr>
          <a:xfrm rot="20828087">
            <a:off x="6621281" y="4278436"/>
            <a:ext cx="3924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  <a:latin typeface="Ink Free" panose="03080402000500000000" pitchFamily="66" charset="0"/>
              </a:rPr>
              <a:t>All welcome </a:t>
            </a:r>
          </a:p>
        </p:txBody>
      </p:sp>
    </p:spTree>
    <p:extLst>
      <p:ext uri="{BB962C8B-B14F-4D97-AF65-F5344CB8AC3E}">
        <p14:creationId xmlns:p14="http://schemas.microsoft.com/office/powerpoint/2010/main" val="2311780742"/>
      </p:ext>
    </p:extLst>
  </p:cSld>
  <p:clrMapOvr>
    <a:masterClrMapping/>
  </p:clrMapOvr>
  <p:transition spd="slow" advClick="0" advTm="8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261D7F-BCF6-80D4-B8EE-1E9D5D128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0" t="54318" r="15906" b="764"/>
          <a:stretch/>
        </p:blipFill>
        <p:spPr>
          <a:xfrm>
            <a:off x="4081453" y="4185067"/>
            <a:ext cx="3043034" cy="2484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BD27AD-ECF6-B508-2D34-AA99C262C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43" t="1275" r="15732" b="46944"/>
          <a:stretch/>
        </p:blipFill>
        <p:spPr>
          <a:xfrm rot="582175">
            <a:off x="6505443" y="2342763"/>
            <a:ext cx="3267464" cy="40894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68811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1211334" y="1252819"/>
            <a:ext cx="9027307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Visibility of the Scheme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1211334" y="3061788"/>
            <a:ext cx="9395713" cy="3709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Scheme continues to grow with higher visibility in or on: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48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Retail stores 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48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Packaging 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48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Websites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48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Brochures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ts val="4800"/>
              </a:lnSpc>
              <a:spcAft>
                <a:spcPts val="8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Fact sheets 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B3ECD3-B62C-5BE9-9E6F-FE3CE772A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251" y="4472912"/>
            <a:ext cx="2931205" cy="219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79410"/>
      </p:ext>
    </p:extLst>
  </p:cSld>
  <p:clrMapOvr>
    <a:masterClrMapping/>
  </p:clrMapOvr>
  <p:transition spd="slow" advClick="0" advTm="7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89BE1EA-B9EB-98E1-4FF7-1F3318727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2" y="228599"/>
            <a:ext cx="11080205" cy="653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76499"/>
      </p:ext>
    </p:extLst>
  </p:cSld>
  <p:clrMapOvr>
    <a:masterClrMapping/>
  </p:clrMapOvr>
  <p:transition spd="slow" advClick="0" advTm="4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84F188-84B8-BBE2-5DFD-8CB5693D7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10" y="0"/>
            <a:ext cx="116051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60094"/>
      </p:ext>
    </p:extLst>
  </p:cSld>
  <p:clrMapOvr>
    <a:masterClrMapping/>
  </p:clrMapOvr>
  <p:transition spd="slow" advClick="0" advTm="4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690829" y="5500468"/>
            <a:ext cx="9027307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B38352E-9F93-761E-F012-4BF3A0C09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16206" r="9076" b="6051"/>
          <a:stretch/>
        </p:blipFill>
        <p:spPr>
          <a:xfrm>
            <a:off x="486988" y="468254"/>
            <a:ext cx="11218024" cy="59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59433"/>
      </p:ext>
    </p:extLst>
  </p:cSld>
  <p:clrMapOvr>
    <a:masterClrMapping/>
  </p:clrMapOvr>
  <p:transition spd="slow" advClick="0" advTm="5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B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E06888-B00E-46F1-21C5-71AB56C72BE2}"/>
              </a:ext>
            </a:extLst>
          </p:cNvPr>
          <p:cNvSpPr txBox="1"/>
          <p:nvPr/>
        </p:nvSpPr>
        <p:spPr>
          <a:xfrm>
            <a:off x="2345202" y="1446885"/>
            <a:ext cx="7501596" cy="4450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Buying Groups and Merchant Groups are also joining the Scheme and encouraging their suppliers to register OEM and branded products.</a:t>
            </a:r>
            <a:b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1 January 2023 tendering platforms will require Unified Water Label registrations, another initiative that demonstrates the Industry scheme is influencing.</a:t>
            </a:r>
            <a:endParaRPr lang="en-GB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17"/>
      </p:ext>
    </p:extLst>
  </p:cSld>
  <p:clrMapOvr>
    <a:masterClrMapping/>
  </p:clrMapOvr>
  <p:transition spd="slow" advClick="0" advTm="10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E7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72F28F-ACA3-E28A-22DE-4415DF1C6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830" y="0"/>
            <a:ext cx="499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17682"/>
      </p:ext>
    </p:extLst>
  </p:cSld>
  <p:clrMapOvr>
    <a:masterClrMapping/>
  </p:clrMapOvr>
  <p:transition spd="slow" advClick="0" advTm="8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68811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1225403" y="1163106"/>
            <a:ext cx="7007502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The UWLA is:</a:t>
            </a:r>
            <a:endParaRPr lang="en-GB" sz="8800" dirty="0">
              <a:solidFill>
                <a:schemeClr val="bg1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1225403" y="3232306"/>
            <a:ext cx="9395713" cy="3164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1875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Run by an elected board of directors, with a general assembly that sets and manages the direction of the scheme</a:t>
            </a: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1875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Operated under a transparent system, with all documents available for brands to view.  Rules and regulations allow for all registered brands to have equal voting rights</a:t>
            </a: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1875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Open to all companies selling a relevant product that meets the Scheme criteria on the EU, EFTA and EEA markets</a:t>
            </a:r>
            <a:endParaRPr lang="en-GB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880729"/>
      </p:ext>
    </p:extLst>
  </p:cSld>
  <p:clrMapOvr>
    <a:masterClrMapping/>
  </p:clrMapOvr>
  <p:transition spd="slow" advClick="0" advTm="9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68811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1225403" y="1163106"/>
            <a:ext cx="7007502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The UWL is:</a:t>
            </a:r>
            <a:endParaRPr lang="en-GB" sz="8800" dirty="0">
              <a:solidFill>
                <a:schemeClr val="bg1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1225403" y="3126944"/>
            <a:ext cx="9701098" cy="3918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voluntary, industry led scheme, which is simple, clear, concise and a cohesive message to make an informed choice</a:t>
            </a:r>
            <a:br>
              <a:rPr lang="en-GB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Supported by over 160 brands that represents around 70% of the European and 80% of the UK bathroom industry</a:t>
            </a:r>
            <a:b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Fully accepted and formally recognised within the newly published ISO 31600 Water Label Standard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Facilitating organic market transformation and supporting circular economy goals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582330"/>
      </p:ext>
    </p:extLst>
  </p:cSld>
  <p:clrMapOvr>
    <a:masterClrMapping/>
  </p:clrMapOvr>
  <p:transition spd="slow" advClick="0" advTm="8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nnel chart&#10;&#10;Description automatically generated">
            <a:extLst>
              <a:ext uri="{FF2B5EF4-FFF2-40B4-BE49-F238E27FC236}">
                <a16:creationId xmlns:a16="http://schemas.microsoft.com/office/drawing/2014/main" id="{1960FCE9-9A80-5DED-67E8-FE261335D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84" y="462116"/>
            <a:ext cx="3599725" cy="60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8825"/>
      </p:ext>
    </p:extLst>
  </p:cSld>
  <p:clrMapOvr>
    <a:masterClrMapping/>
  </p:clrMapOvr>
  <p:transition spd="slow" advClick="0" advTm="4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68811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1225403" y="1163106"/>
            <a:ext cx="7007502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The UWL:</a:t>
            </a:r>
            <a:endParaRPr lang="en-GB" sz="8800" dirty="0">
              <a:solidFill>
                <a:schemeClr val="bg1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1225403" y="3474894"/>
            <a:ext cx="9395713" cy="3383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Sits alongside schemes such as WELS (mandatory Australian scheme) and </a:t>
            </a:r>
            <a:r>
              <a:rPr lang="en-GB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Watersense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(USA voluntary scheme)</a:t>
            </a: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also recognised as the scheme for Egypt</a:t>
            </a: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 31600 recognised globally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92837"/>
      </p:ext>
    </p:extLst>
  </p:cSld>
  <p:clrMapOvr>
    <a:masterClrMapping/>
  </p:clrMapOvr>
  <p:transition spd="slow" advClick="0" advTm="6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68811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1225403" y="1163106"/>
            <a:ext cx="7007502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The UWL covers:</a:t>
            </a:r>
            <a:endParaRPr lang="en-GB" sz="8800" dirty="0">
              <a:solidFill>
                <a:schemeClr val="bg1"/>
              </a:solidFill>
              <a:effectLst>
                <a:outerShdw blurRad="50800" dist="50800" dir="5400000" algn="ctr" rotWithShape="0">
                  <a:srgbClr val="0070C0"/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1225403" y="3129436"/>
            <a:ext cx="9395713" cy="363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Showers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Taps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WC’s Urinals (including bowls, independent flushing cisterns, controllers and flush free)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Baths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Recirculating showers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pray WCs and seats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under production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759155"/>
      </p:ext>
    </p:extLst>
  </p:cSld>
  <p:clrMapOvr>
    <a:masterClrMapping/>
  </p:clrMapOvr>
  <p:transition spd="slow" advClick="0" advTm="1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A22B69-DFCE-F702-D40F-D4B9DC9EF73E}"/>
              </a:ext>
            </a:extLst>
          </p:cNvPr>
          <p:cNvSpPr/>
          <p:nvPr/>
        </p:nvSpPr>
        <p:spPr>
          <a:xfrm>
            <a:off x="0" y="688115"/>
            <a:ext cx="10764456" cy="225320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943A27-69C3-6231-EA5E-CEBD60262F72}"/>
              </a:ext>
            </a:extLst>
          </p:cNvPr>
          <p:cNvSpPr txBox="1">
            <a:spLocks/>
          </p:cNvSpPr>
          <p:nvPr/>
        </p:nvSpPr>
        <p:spPr>
          <a:xfrm>
            <a:off x="1225403" y="1548202"/>
            <a:ext cx="8924437" cy="11237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In 2022 the UWL will have grown to include: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1225403" y="3526469"/>
            <a:ext cx="9395713" cy="2643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160 brands 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supporters promoting the scheme across all countries </a:t>
            </a:r>
            <a:b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Clr>
                <a:srgbClr val="00B0F0"/>
              </a:buClr>
              <a:buFont typeface="Symbol" panose="05050102010706020507" pitchFamily="18" charset="2"/>
              <a:buChar char=""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15,180 current live product registrations – growing every day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534982"/>
      </p:ext>
    </p:extLst>
  </p:cSld>
  <p:clrMapOvr>
    <a:masterClrMapping/>
  </p:clrMapOvr>
  <p:transition spd="slow" advClick="0" advTm="7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192534-B303-6E4C-E79C-0E0533FF3FF3}"/>
              </a:ext>
            </a:extLst>
          </p:cNvPr>
          <p:cNvSpPr/>
          <p:nvPr/>
        </p:nvSpPr>
        <p:spPr>
          <a:xfrm>
            <a:off x="0" y="5845214"/>
            <a:ext cx="10450069" cy="1012785"/>
          </a:xfrm>
          <a:prstGeom prst="rect">
            <a:avLst/>
          </a:prstGeom>
          <a:solidFill>
            <a:srgbClr val="40BAD2"/>
          </a:solidFill>
          <a:ln w="10795" cap="flat" cmpd="sng" algn="ctr">
            <a:noFill/>
            <a:prstDash val="solid"/>
          </a:ln>
          <a:effectLst/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76AEC-9BF9-58E6-4234-053D47A0A307}"/>
              </a:ext>
            </a:extLst>
          </p:cNvPr>
          <p:cNvSpPr txBox="1"/>
          <p:nvPr/>
        </p:nvSpPr>
        <p:spPr>
          <a:xfrm>
            <a:off x="869719" y="6085498"/>
            <a:ext cx="9305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  <a:latin typeface="Corbel" panose="020B0503020204020204" pitchFamily="34" charset="0"/>
              </a:rPr>
              <a:t>Progress – Scheme Growth since 2008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BDC2C9-EF79-8D25-B5F8-532627149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256861"/>
              </p:ext>
            </p:extLst>
          </p:nvPr>
        </p:nvGraphicFramePr>
        <p:xfrm>
          <a:off x="2754774" y="249281"/>
          <a:ext cx="6354502" cy="5586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0896">
                  <a:extLst>
                    <a:ext uri="{9D8B030D-6E8A-4147-A177-3AD203B41FA5}">
                      <a16:colId xmlns:a16="http://schemas.microsoft.com/office/drawing/2014/main" val="1870514066"/>
                    </a:ext>
                  </a:extLst>
                </a:gridCol>
                <a:gridCol w="156723">
                  <a:extLst>
                    <a:ext uri="{9D8B030D-6E8A-4147-A177-3AD203B41FA5}">
                      <a16:colId xmlns:a16="http://schemas.microsoft.com/office/drawing/2014/main" val="1454754694"/>
                    </a:ext>
                  </a:extLst>
                </a:gridCol>
                <a:gridCol w="1693243">
                  <a:extLst>
                    <a:ext uri="{9D8B030D-6E8A-4147-A177-3AD203B41FA5}">
                      <a16:colId xmlns:a16="http://schemas.microsoft.com/office/drawing/2014/main" val="3284697337"/>
                    </a:ext>
                  </a:extLst>
                </a:gridCol>
                <a:gridCol w="2113640">
                  <a:extLst>
                    <a:ext uri="{9D8B030D-6E8A-4147-A177-3AD203B41FA5}">
                      <a16:colId xmlns:a16="http://schemas.microsoft.com/office/drawing/2014/main" val="1591348935"/>
                    </a:ext>
                  </a:extLst>
                </a:gridCol>
              </a:tblGrid>
              <a:tr h="52866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Product Registrations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Company Registrations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extLst>
                  <a:ext uri="{0D108BD9-81ED-4DB2-BD59-A6C34878D82A}">
                    <a16:rowId xmlns:a16="http://schemas.microsoft.com/office/drawing/2014/main" val="4209701035"/>
                  </a:ext>
                </a:extLst>
              </a:tr>
              <a:tr h="26256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2008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800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165362357"/>
                  </a:ext>
                </a:extLst>
              </a:tr>
              <a:tr h="26256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2009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1069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936649259"/>
                  </a:ext>
                </a:extLst>
              </a:tr>
              <a:tr h="22874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2010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1288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927768306"/>
                  </a:ext>
                </a:extLst>
              </a:tr>
              <a:tr h="22874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2011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1904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527867620"/>
                  </a:ext>
                </a:extLst>
              </a:tr>
              <a:tr h="26256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2012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2343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39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4168088044"/>
                  </a:ext>
                </a:extLst>
              </a:tr>
              <a:tr h="26256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2013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3600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50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160832317"/>
                  </a:ext>
                </a:extLst>
              </a:tr>
              <a:tr h="26256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2014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7350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73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593596307"/>
                  </a:ext>
                </a:extLst>
              </a:tr>
              <a:tr h="26256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2015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8300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89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994955171"/>
                  </a:ext>
                </a:extLst>
              </a:tr>
              <a:tr h="26256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2016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9750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120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891927971"/>
                  </a:ext>
                </a:extLst>
              </a:tr>
              <a:tr h="26256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2017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10900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132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20479959"/>
                  </a:ext>
                </a:extLst>
              </a:tr>
              <a:tr h="26256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2018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11000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143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4176334816"/>
                  </a:ext>
                </a:extLst>
              </a:tr>
              <a:tr h="26256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2019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11864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149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586644721"/>
                  </a:ext>
                </a:extLst>
              </a:tr>
              <a:tr h="26256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2022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14041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155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873084643"/>
                  </a:ext>
                </a:extLst>
              </a:tr>
              <a:tr h="22897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15,180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842026625"/>
                  </a:ext>
                </a:extLst>
              </a:tr>
              <a:tr h="26256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Products removed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6845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24698558"/>
                  </a:ext>
                </a:extLst>
              </a:tr>
              <a:tr h="262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Company’s removed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200" dirty="0">
                          <a:effectLst/>
                        </a:rPr>
                        <a:t>11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52591357"/>
                  </a:ext>
                </a:extLst>
              </a:tr>
              <a:tr h="22897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extLst>
                  <a:ext uri="{0D108BD9-81ED-4DB2-BD59-A6C34878D82A}">
                    <a16:rowId xmlns:a16="http://schemas.microsoft.com/office/drawing/2014/main" val="3751263514"/>
                  </a:ext>
                </a:extLst>
              </a:tr>
              <a:tr h="72952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100" dirty="0">
                          <a:effectLst/>
                        </a:rPr>
                        <a:t>Cleansing of scheme annually to ensure its fresh and only contains products available in the market are visible on the database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150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4542566"/>
      </p:ext>
    </p:extLst>
  </p:cSld>
  <p:clrMapOvr>
    <a:masterClrMapping/>
  </p:clrMapOvr>
  <p:transition spd="slow" advClick="0" advTm="7000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8B56C6FB750E429C9787DEACD91F75" ma:contentTypeVersion="16" ma:contentTypeDescription="Create a new document." ma:contentTypeScope="" ma:versionID="c4bc48b9a7840babc89f7fbe5167b136">
  <xsd:schema xmlns:xsd="http://www.w3.org/2001/XMLSchema" xmlns:xs="http://www.w3.org/2001/XMLSchema" xmlns:p="http://schemas.microsoft.com/office/2006/metadata/properties" xmlns:ns2="fcc753d8-d1d2-4f9c-9e53-529a120e4341" xmlns:ns3="28d7daa0-f03a-497d-bfba-97b02d55076b" targetNamespace="http://schemas.microsoft.com/office/2006/metadata/properties" ma:root="true" ma:fieldsID="c56d0acbeeb0db235b4b12ebe6e07689" ns2:_="" ns3:_="">
    <xsd:import namespace="fcc753d8-d1d2-4f9c-9e53-529a120e4341"/>
    <xsd:import namespace="28d7daa0-f03a-497d-bfba-97b02d5507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753d8-d1d2-4f9c-9e53-529a120e43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db07bc7-607d-4b7a-8980-9ea0d52c0c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d7daa0-f03a-497d-bfba-97b02d55076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5dad2ce-9638-4d72-8bac-91dd79880c5d}" ma:internalName="TaxCatchAll" ma:showField="CatchAllData" ma:web="28d7daa0-f03a-497d-bfba-97b02d5507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56D39D-54F6-4C21-995B-2993216FD42D}"/>
</file>

<file path=customXml/itemProps2.xml><?xml version="1.0" encoding="utf-8"?>
<ds:datastoreItem xmlns:ds="http://schemas.openxmlformats.org/officeDocument/2006/customXml" ds:itemID="{4AD7BDB8-EF12-4C24-AFBF-48602CE9D287}"/>
</file>

<file path=docProps/app.xml><?xml version="1.0" encoding="utf-8"?>
<Properties xmlns="http://schemas.openxmlformats.org/officeDocument/2006/extended-properties" xmlns:vt="http://schemas.openxmlformats.org/officeDocument/2006/docPropsVTypes">
  <TotalTime>2387</TotalTime>
  <Words>705</Words>
  <Application>Microsoft Office PowerPoint</Application>
  <PresentationFormat>Widescreen</PresentationFormat>
  <Paragraphs>129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Corbel</vt:lpstr>
      <vt:lpstr>Ink Free</vt:lpstr>
      <vt:lpstr>Symbol</vt:lpstr>
      <vt:lpstr>Times New Roman</vt:lpstr>
      <vt:lpstr>Office Theme</vt:lpstr>
      <vt:lpstr>2_Office Theme</vt:lpstr>
      <vt:lpstr>1_Office Theme</vt:lpstr>
      <vt:lpstr>UWLA and The Unified Water Label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YEAR IN REVIEW</dc:title>
  <dc:creator>Paula Perry</dc:creator>
  <cp:lastModifiedBy>Yvonne Orgill</cp:lastModifiedBy>
  <cp:revision>54</cp:revision>
  <cp:lastPrinted>2023-02-20T11:41:04Z</cp:lastPrinted>
  <dcterms:created xsi:type="dcterms:W3CDTF">2022-11-22T11:34:58Z</dcterms:created>
  <dcterms:modified xsi:type="dcterms:W3CDTF">2023-02-23T10:48:31Z</dcterms:modified>
</cp:coreProperties>
</file>